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804F-88F4-4384-961E-3238C58A209D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9514-E35C-4A06-BEE6-9438FB0D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6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804F-88F4-4384-961E-3238C58A209D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9514-E35C-4A06-BEE6-9438FB0D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65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804F-88F4-4384-961E-3238C58A209D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9514-E35C-4A06-BEE6-9438FB0D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1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804F-88F4-4384-961E-3238C58A209D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9514-E35C-4A06-BEE6-9438FB0D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78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804F-88F4-4384-961E-3238C58A209D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9514-E35C-4A06-BEE6-9438FB0D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05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804F-88F4-4384-961E-3238C58A209D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9514-E35C-4A06-BEE6-9438FB0D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37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804F-88F4-4384-961E-3238C58A209D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9514-E35C-4A06-BEE6-9438FB0D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92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804F-88F4-4384-961E-3238C58A209D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9514-E35C-4A06-BEE6-9438FB0D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43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804F-88F4-4384-961E-3238C58A209D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9514-E35C-4A06-BEE6-9438FB0D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804F-88F4-4384-961E-3238C58A209D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9514-E35C-4A06-BEE6-9438FB0D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06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804F-88F4-4384-961E-3238C58A209D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9514-E35C-4A06-BEE6-9438FB0D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25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A804F-88F4-4384-961E-3238C58A209D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9514-E35C-4A06-BEE6-9438FB0D5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15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3.niaid.nih.gov/news/newsreleases/1999/hivorigin.htm" TargetMode="External"/><Relationship Id="rId2" Type="http://schemas.openxmlformats.org/officeDocument/2006/relationships/hyperlink" Target="http://www.cdc.gov/std/treatment/2006/toc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.thinkquest.org/03oct/01335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cdc.gov/hiv/dhap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543800" cy="2179638"/>
          </a:xfrm>
        </p:spPr>
        <p:txBody>
          <a:bodyPr/>
          <a:lstStyle/>
          <a:p>
            <a:pPr algn="ctr"/>
            <a:r>
              <a:rPr lang="en-US" b="0" u="sng">
                <a:solidFill>
                  <a:schemeClr val="tx1"/>
                </a:solidFill>
                <a:latin typeface="Maiandra GD" pitchFamily="34" charset="0"/>
              </a:rPr>
              <a:t>What is HIV and AIDS?</a:t>
            </a:r>
            <a:endParaRPr lang="en-US" i="1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905000"/>
          </a:xfrm>
        </p:spPr>
        <p:txBody>
          <a:bodyPr/>
          <a:lstStyle/>
          <a:p>
            <a:pPr algn="ctr"/>
            <a:endParaRPr lang="en-US" sz="3600" i="1"/>
          </a:p>
          <a:p>
            <a:pPr algn="ctr"/>
            <a:r>
              <a:rPr lang="en-US" sz="3600" i="1"/>
              <a:t>Do you know the difference?</a:t>
            </a:r>
            <a:endParaRPr lang="en-US"/>
          </a:p>
        </p:txBody>
      </p:sp>
      <p:pic>
        <p:nvPicPr>
          <p:cNvPr id="254980" name="Picture 4" descr="red_ribb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67000"/>
            <a:ext cx="871538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11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5684838" cy="1143000"/>
          </a:xfrm>
        </p:spPr>
        <p:txBody>
          <a:bodyPr/>
          <a:lstStyle/>
          <a:p>
            <a:r>
              <a:rPr lang="en-US" sz="3600" b="0" u="sng"/>
              <a:t>HOW YOU CAN GET HIV</a:t>
            </a:r>
            <a:endParaRPr lang="en-US" u="sng">
              <a:solidFill>
                <a:schemeClr val="tx1"/>
              </a:solidFill>
            </a:endParaRP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4572000"/>
          </a:xfrm>
        </p:spPr>
        <p:txBody>
          <a:bodyPr/>
          <a:lstStyle/>
          <a:p>
            <a:pPr lvl="3" algn="just">
              <a:lnSpc>
                <a:spcPct val="150000"/>
              </a:lnSpc>
              <a:buFontTx/>
              <a:buNone/>
            </a:pPr>
            <a:r>
              <a:rPr lang="en-US" sz="3200"/>
              <a:t>		Sexual Contact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/>
              <a:t>			Sharing Needles and Syringes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/>
              <a:t>			Tattoos and Body Piercing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/>
              <a:t>			From mom to baby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/>
              <a:t>			Semen, Blood, Vaginal Fluids</a:t>
            </a:r>
          </a:p>
        </p:txBody>
      </p:sp>
      <p:pic>
        <p:nvPicPr>
          <p:cNvPr id="253956" name="Picture 4" descr="needleclose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1952625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05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51025" y="304800"/>
            <a:ext cx="5738813" cy="1049338"/>
          </a:xfrm>
        </p:spPr>
        <p:txBody>
          <a:bodyPr/>
          <a:lstStyle/>
          <a:p>
            <a:r>
              <a:rPr lang="en-US" sz="3600" b="0" u="sng"/>
              <a:t>How You DO NOT Get HIV</a:t>
            </a: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96200" cy="4572000"/>
          </a:xfrm>
        </p:spPr>
        <p:txBody>
          <a:bodyPr/>
          <a:lstStyle/>
          <a:p>
            <a:pPr>
              <a:lnSpc>
                <a:spcPct val="125000"/>
              </a:lnSpc>
              <a:buFont typeface="Wingdings" pitchFamily="2" charset="2"/>
              <a:buNone/>
            </a:pPr>
            <a:r>
              <a:rPr lang="en-US" sz="3000"/>
              <a:t>Sweat, Saliva, Urine (pee) or Tears</a:t>
            </a:r>
          </a:p>
          <a:p>
            <a:pPr>
              <a:lnSpc>
                <a:spcPct val="125000"/>
              </a:lnSpc>
              <a:buFont typeface="Wingdings" pitchFamily="2" charset="2"/>
              <a:buNone/>
            </a:pPr>
            <a:r>
              <a:rPr lang="en-US" sz="3000"/>
              <a:t>Hugging or Touching</a:t>
            </a:r>
          </a:p>
          <a:p>
            <a:pPr>
              <a:lnSpc>
                <a:spcPct val="125000"/>
              </a:lnSpc>
              <a:buFont typeface="Wingdings" pitchFamily="2" charset="2"/>
              <a:buNone/>
            </a:pPr>
            <a:r>
              <a:rPr lang="en-US" sz="3000"/>
              <a:t>Animal / Insect Bites</a:t>
            </a:r>
          </a:p>
          <a:p>
            <a:pPr>
              <a:lnSpc>
                <a:spcPct val="125000"/>
              </a:lnSpc>
              <a:buFont typeface="Wingdings" pitchFamily="2" charset="2"/>
              <a:buNone/>
            </a:pPr>
            <a:r>
              <a:rPr lang="en-US" sz="3000"/>
              <a:t>Donating Blood</a:t>
            </a:r>
          </a:p>
          <a:p>
            <a:pPr>
              <a:lnSpc>
                <a:spcPct val="125000"/>
              </a:lnSpc>
              <a:buFont typeface="Wingdings" pitchFamily="2" charset="2"/>
              <a:buNone/>
            </a:pPr>
            <a:r>
              <a:rPr lang="en-US" sz="2800"/>
              <a:t>Using the same bathroom as someone with 		AIDS/HIV</a:t>
            </a:r>
            <a:endParaRPr lang="en-US"/>
          </a:p>
          <a:p>
            <a:pPr>
              <a:lnSpc>
                <a:spcPct val="125000"/>
              </a:lnSpc>
              <a:buFont typeface="Wingdings" pitchFamily="2" charset="2"/>
              <a:buNone/>
            </a:pPr>
            <a:r>
              <a:rPr lang="en-US" sz="2800"/>
              <a:t>Being friends with someone who has AIDS/HIV</a:t>
            </a:r>
            <a:endParaRPr lang="en-US"/>
          </a:p>
        </p:txBody>
      </p:sp>
      <p:pic>
        <p:nvPicPr>
          <p:cNvPr id="261124" name="Picture 4" descr="denuge-mosqui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09800"/>
            <a:ext cx="21336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57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532813" cy="936625"/>
          </a:xfrm>
          <a:solidFill>
            <a:srgbClr val="FFFF00"/>
          </a:solidFill>
          <a:ln>
            <a:solidFill>
              <a:srgbClr val="D60093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800" b="0">
                <a:solidFill>
                  <a:schemeClr val="bg1"/>
                </a:solidFill>
                <a:effectLst/>
              </a:rPr>
              <a:t>PREVENTION STRAGETIES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642350" cy="5164138"/>
          </a:xfrm>
          <a:solidFill>
            <a:srgbClr val="990000"/>
          </a:solidFill>
          <a:ln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3600" b="1">
                <a:effectLst/>
              </a:rPr>
              <a:t>Plan A: ______________is the only 100% effective method</a:t>
            </a:r>
          </a:p>
          <a:p>
            <a:pPr lvl="1"/>
            <a:r>
              <a:rPr lang="en-US" sz="2600">
                <a:latin typeface="Comic Sans MS" pitchFamily="66" charset="0"/>
              </a:rPr>
              <a:t>Communicate limits with your partner</a:t>
            </a:r>
          </a:p>
          <a:p>
            <a:pPr lvl="1"/>
            <a:r>
              <a:rPr lang="en-US" sz="2600">
                <a:latin typeface="Comic Sans MS" pitchFamily="66" charset="0"/>
              </a:rPr>
              <a:t>your sexual intentions and limits</a:t>
            </a:r>
            <a:endParaRPr lang="en-US" sz="3200" b="1">
              <a:effectLst/>
            </a:endParaRPr>
          </a:p>
          <a:p>
            <a:r>
              <a:rPr lang="en-US" sz="3600" b="1">
                <a:effectLst/>
              </a:rPr>
              <a:t>Plan B: _______&amp;_________ sex</a:t>
            </a:r>
            <a:br>
              <a:rPr lang="en-US" sz="3600" b="1">
                <a:effectLst/>
              </a:rPr>
            </a:br>
            <a:r>
              <a:rPr lang="en-US" sz="3600">
                <a:effectLst/>
              </a:rPr>
              <a:t>Male          are one of the most effective methods for preventing STD’s</a:t>
            </a:r>
          </a:p>
          <a:p>
            <a:r>
              <a:rPr lang="en-US" sz="3600" b="1">
                <a:effectLst/>
              </a:rPr>
              <a:t>Avoid multiple partners or high-risk partners</a:t>
            </a:r>
            <a:endParaRPr lang="en-US" sz="3000">
              <a:latin typeface="Comic Sans MS" pitchFamily="66" charset="0"/>
            </a:endParaRPr>
          </a:p>
          <a:p>
            <a:endParaRPr lang="en-US" sz="3600" b="1">
              <a:effectLst/>
            </a:endParaRPr>
          </a:p>
          <a:p>
            <a:endParaRPr lang="en-US" sz="4000" b="1">
              <a:effectLst/>
            </a:endParaRPr>
          </a:p>
        </p:txBody>
      </p:sp>
      <p:pic>
        <p:nvPicPr>
          <p:cNvPr id="288772" name="Picture 4" descr="condo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38600"/>
            <a:ext cx="124777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503395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8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0" grpId="0" animBg="1"/>
      <p:bldP spid="288771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Questions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How can you tell if someone has an STI?</a:t>
            </a:r>
          </a:p>
          <a:p>
            <a:pPr>
              <a:lnSpc>
                <a:spcPct val="90000"/>
              </a:lnSpc>
            </a:pPr>
            <a:r>
              <a:rPr lang="en-US"/>
              <a:t>How is becoming sexually active comparable to the bottles?</a:t>
            </a:r>
          </a:p>
          <a:p>
            <a:pPr>
              <a:lnSpc>
                <a:spcPct val="90000"/>
              </a:lnSpc>
            </a:pPr>
            <a:r>
              <a:rPr lang="en-US"/>
              <a:t>How is sexual activity like: </a:t>
            </a:r>
          </a:p>
          <a:p>
            <a:pPr lvl="1">
              <a:lnSpc>
                <a:spcPct val="90000"/>
              </a:lnSpc>
            </a:pPr>
            <a:r>
              <a:rPr lang="en-US"/>
              <a:t>Gambling at the casino boats?</a:t>
            </a:r>
          </a:p>
          <a:p>
            <a:pPr lvl="1">
              <a:lnSpc>
                <a:spcPct val="90000"/>
              </a:lnSpc>
            </a:pPr>
            <a:r>
              <a:rPr lang="en-US"/>
              <a:t>Eating McDonalds</a:t>
            </a:r>
          </a:p>
          <a:p>
            <a:pPr>
              <a:lnSpc>
                <a:spcPct val="90000"/>
              </a:lnSpc>
            </a:pPr>
            <a:r>
              <a:rPr lang="en-US"/>
              <a:t>Difference between Viral, Bacterial, Parasitic?</a:t>
            </a:r>
          </a:p>
          <a:p>
            <a:pPr>
              <a:lnSpc>
                <a:spcPct val="90000"/>
              </a:lnSpc>
            </a:pPr>
            <a:r>
              <a:rPr lang="en-US"/>
              <a:t>HIV vs. AIDS, Opportunistic, Incubation</a:t>
            </a:r>
          </a:p>
          <a:p>
            <a:pPr>
              <a:lnSpc>
                <a:spcPct val="90000"/>
              </a:lnSpc>
            </a:pPr>
            <a:r>
              <a:rPr lang="en-US"/>
              <a:t>Plan A vs. Plan B.</a:t>
            </a:r>
          </a:p>
        </p:txBody>
      </p:sp>
      <p:pic>
        <p:nvPicPr>
          <p:cNvPr id="287749" name="Picture 5" descr="mcdonal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200977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74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1447800"/>
          </a:xfrm>
        </p:spPr>
        <p:txBody>
          <a:bodyPr/>
          <a:lstStyle/>
          <a:p>
            <a:r>
              <a:rPr lang="en-US">
                <a:solidFill>
                  <a:srgbClr val="FF9966"/>
                </a:solidFill>
              </a:rPr>
              <a:t>STI Review Activity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617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Select </a:t>
            </a:r>
            <a:r>
              <a:rPr lang="en-US">
                <a:solidFill>
                  <a:srgbClr val="FF3399"/>
                </a:solidFill>
              </a:rPr>
              <a:t>one STI</a:t>
            </a:r>
            <a:r>
              <a:rPr lang="en-US"/>
              <a:t> to represent</a:t>
            </a:r>
          </a:p>
          <a:p>
            <a:pPr>
              <a:lnSpc>
                <a:spcPct val="90000"/>
              </a:lnSpc>
            </a:pPr>
            <a:r>
              <a:rPr lang="en-US"/>
              <a:t>Give yourself a </a:t>
            </a:r>
            <a:r>
              <a:rPr lang="en-US">
                <a:solidFill>
                  <a:srgbClr val="FF3399"/>
                </a:solidFill>
              </a:rPr>
              <a:t>creative band name</a:t>
            </a:r>
            <a:r>
              <a:rPr lang="en-US"/>
              <a:t> </a:t>
            </a:r>
            <a:br>
              <a:rPr lang="en-US"/>
            </a:br>
            <a:r>
              <a:rPr lang="en-US"/>
              <a:t>related to your designated STI</a:t>
            </a:r>
          </a:p>
          <a:p>
            <a:pPr>
              <a:lnSpc>
                <a:spcPct val="90000"/>
              </a:lnSpc>
            </a:pPr>
            <a:r>
              <a:rPr lang="en-US"/>
              <a:t>Pretend that you have just released a new </a:t>
            </a:r>
            <a:br>
              <a:rPr lang="en-US"/>
            </a:br>
            <a:r>
              <a:rPr lang="en-US"/>
              <a:t>CD that has </a:t>
            </a:r>
            <a:r>
              <a:rPr lang="en-US">
                <a:solidFill>
                  <a:srgbClr val="FF3399"/>
                </a:solidFill>
              </a:rPr>
              <a:t>5 songs</a:t>
            </a:r>
            <a:r>
              <a:rPr lang="en-US"/>
              <a:t> on it</a:t>
            </a:r>
          </a:p>
          <a:p>
            <a:pPr>
              <a:lnSpc>
                <a:spcPct val="90000"/>
              </a:lnSpc>
            </a:pPr>
            <a:r>
              <a:rPr lang="en-US"/>
              <a:t>Come up with </a:t>
            </a:r>
            <a:r>
              <a:rPr lang="en-US">
                <a:solidFill>
                  <a:srgbClr val="FF3399"/>
                </a:solidFill>
              </a:rPr>
              <a:t>different titles</a:t>
            </a:r>
            <a:r>
              <a:rPr lang="en-US"/>
              <a:t> for each of the five songs on the CD</a:t>
            </a:r>
          </a:p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>
                <a:solidFill>
                  <a:srgbClr val="FF3399"/>
                </a:solidFill>
              </a:rPr>
              <a:t>song titles</a:t>
            </a:r>
            <a:r>
              <a:rPr lang="en-US"/>
              <a:t> should have a statement related to something about that STI</a:t>
            </a:r>
          </a:p>
          <a:p>
            <a:pPr>
              <a:lnSpc>
                <a:spcPct val="90000"/>
              </a:lnSpc>
            </a:pPr>
            <a:r>
              <a:rPr lang="en-US"/>
              <a:t>Select 1 song from your CD hit collection and write </a:t>
            </a:r>
            <a:r>
              <a:rPr lang="en-US">
                <a:solidFill>
                  <a:srgbClr val="FF3399"/>
                </a:solidFill>
              </a:rPr>
              <a:t>10 lines for that song</a:t>
            </a:r>
            <a:r>
              <a:rPr lang="en-US"/>
              <a:t>, in which at least </a:t>
            </a:r>
            <a:r>
              <a:rPr lang="en-US">
                <a:solidFill>
                  <a:srgbClr val="FF3399"/>
                </a:solidFill>
              </a:rPr>
              <a:t>5 facts</a:t>
            </a:r>
            <a:r>
              <a:rPr lang="en-US"/>
              <a:t> are stated about your designated STI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pic>
        <p:nvPicPr>
          <p:cNvPr id="300037" name="Picture 5" descr="compact%20disc%2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0"/>
            <a:ext cx="179070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94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Treatment Options</a:t>
            </a:r>
            <a:endParaRPr lang="en-US"/>
          </a:p>
          <a:p>
            <a:r>
              <a:rPr lang="en-US">
                <a:hlinkClick r:id="rId3"/>
              </a:rPr>
              <a:t>Origin of HIV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http://library.thinkquest.org/03oct/01335/</a:t>
            </a: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7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66"/>
          </a:solidFill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Human Immunodeficiency Virus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7543800" cy="4114800"/>
          </a:xfrm>
        </p:spPr>
        <p:txBody>
          <a:bodyPr/>
          <a:lstStyle/>
          <a:p>
            <a:r>
              <a:rPr lang="en-US"/>
              <a:t>Symptoms may occur shortly after being infected</a:t>
            </a:r>
          </a:p>
          <a:p>
            <a:r>
              <a:rPr lang="en-US"/>
              <a:t>HIV is the first stage of AIDS</a:t>
            </a:r>
          </a:p>
          <a:p>
            <a:r>
              <a:rPr lang="en-US"/>
              <a:t>Weakens the immune system</a:t>
            </a:r>
          </a:p>
          <a:p>
            <a:r>
              <a:rPr lang="en-US"/>
              <a:t>Treatment &amp; medication cocktails </a:t>
            </a:r>
          </a:p>
          <a:p>
            <a:pPr>
              <a:buFont typeface="Wingdings" pitchFamily="2" charset="2"/>
              <a:buNone/>
            </a:pPr>
            <a:r>
              <a:rPr lang="en-US"/>
              <a:t>   can help people manage disease &amp; maintain normal life activities</a:t>
            </a:r>
          </a:p>
          <a:p>
            <a:endParaRPr lang="en-US"/>
          </a:p>
        </p:txBody>
      </p:sp>
      <p:pic>
        <p:nvPicPr>
          <p:cNvPr id="129029" name="Picture 5" descr="mag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38600"/>
            <a:ext cx="201771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5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62400"/>
            <a:ext cx="57912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/>
              <a:t> NOT THE SAME</a:t>
            </a:r>
            <a:br>
              <a:rPr lang="en-US" sz="4000"/>
            </a:br>
            <a:r>
              <a:rPr lang="en-US" sz="3200" b="0" i="1">
                <a:solidFill>
                  <a:srgbClr val="FF0066"/>
                </a:solidFill>
              </a:rPr>
              <a:t>Incubation period</a:t>
            </a:r>
            <a:r>
              <a:rPr lang="en-US" sz="3200" b="0" i="1"/>
              <a:t> </a:t>
            </a:r>
            <a:br>
              <a:rPr lang="en-US" sz="3200" b="0" i="1"/>
            </a:br>
            <a:r>
              <a:rPr lang="en-US" sz="3200" b="0" i="1"/>
              <a:t>(2 m-10 years)- </a:t>
            </a:r>
            <a:r>
              <a:rPr lang="en-US" sz="3200" b="0" i="1">
                <a:solidFill>
                  <a:srgbClr val="FF0066"/>
                </a:solidFill>
              </a:rPr>
              <a:t>Still Spread?</a:t>
            </a:r>
            <a:br>
              <a:rPr lang="en-US" sz="3200" b="0" i="1">
                <a:solidFill>
                  <a:srgbClr val="FF0066"/>
                </a:solidFill>
              </a:rPr>
            </a:br>
            <a:r>
              <a:rPr lang="en-US" sz="3200" b="0" i="1"/>
              <a:t>AIDS=“full-blown” HIV Virus</a:t>
            </a:r>
            <a:br>
              <a:rPr lang="en-US" sz="3200" b="0" i="1"/>
            </a:br>
            <a:r>
              <a:rPr lang="en-US" sz="3200" b="0" i="1"/>
              <a:t> T-Cell Count (&lt;200)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676400" y="1524000"/>
            <a:ext cx="7543800" cy="2362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/>
              <a:t>			</a:t>
            </a:r>
            <a:r>
              <a:rPr lang="en-US" sz="3600" b="1">
                <a:solidFill>
                  <a:srgbClr val="FF3399"/>
                </a:solidFill>
              </a:rPr>
              <a:t>H</a:t>
            </a:r>
            <a:r>
              <a:rPr lang="en-US" sz="3600"/>
              <a:t> = Human</a:t>
            </a:r>
          </a:p>
          <a:p>
            <a:pPr>
              <a:buFont typeface="Wingdings" pitchFamily="2" charset="2"/>
              <a:buNone/>
            </a:pPr>
            <a:r>
              <a:rPr lang="en-US" sz="3600" b="1"/>
              <a:t>			</a:t>
            </a:r>
            <a:r>
              <a:rPr lang="en-US" sz="3600" b="1">
                <a:solidFill>
                  <a:srgbClr val="FF3399"/>
                </a:solidFill>
              </a:rPr>
              <a:t>I </a:t>
            </a:r>
            <a:r>
              <a:rPr lang="en-US" sz="3600"/>
              <a:t> =  Immunodeficiency</a:t>
            </a:r>
          </a:p>
          <a:p>
            <a:pPr>
              <a:buFont typeface="Wingdings" pitchFamily="2" charset="2"/>
              <a:buNone/>
            </a:pPr>
            <a:r>
              <a:rPr lang="en-US" sz="3600" b="1"/>
              <a:t>			</a:t>
            </a:r>
            <a:r>
              <a:rPr lang="en-US" sz="3600" b="1">
                <a:solidFill>
                  <a:srgbClr val="FF3399"/>
                </a:solidFill>
              </a:rPr>
              <a:t>V</a:t>
            </a:r>
            <a:r>
              <a:rPr lang="en-US" sz="3600"/>
              <a:t> = Virus </a:t>
            </a:r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3581400" y="1371600"/>
            <a:ext cx="6477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32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= Acquired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32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=  Immune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32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= Deficiency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3200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= Syndrome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1143000" y="5715000"/>
            <a:ext cx="670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en-US" sz="4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06" name="Rectangle 6"/>
          <p:cNvSpPr>
            <a:spLocks noChangeArrowheads="1"/>
          </p:cNvSpPr>
          <p:nvPr/>
        </p:nvSpPr>
        <p:spPr bwMode="auto">
          <a:xfrm>
            <a:off x="0" y="22860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HIV Stands for….     AIDS Stands for…</a:t>
            </a:r>
            <a:endParaRPr lang="en-US" sz="4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56007" name="Picture 7" descr="T4andHI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38600"/>
            <a:ext cx="25717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4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762000"/>
            <a:ext cx="7239000" cy="1143000"/>
          </a:xfrm>
        </p:spPr>
        <p:txBody>
          <a:bodyPr/>
          <a:lstStyle/>
          <a:p>
            <a:r>
              <a:rPr lang="en-US" sz="3400" b="0" u="sng"/>
              <a:t>HOW DOES HIV CAUSE DISEASE?</a:t>
            </a:r>
            <a:endParaRPr lang="en-US" u="sng">
              <a:solidFill>
                <a:schemeClr val="tx1"/>
              </a:solidFill>
            </a:endParaRP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590800"/>
            <a:ext cx="7543800" cy="2514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/>
              <a:t>Immune Suppression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 sz="2800"/>
              <a:t>It destroys the body’s defense mechanism allowing other infections to invade the body.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259076" name="Picture 4" descr="immune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47875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9077" name="Rectangle 5"/>
          <p:cNvSpPr>
            <a:spLocks noChangeArrowheads="1"/>
          </p:cNvSpPr>
          <p:nvPr/>
        </p:nvSpPr>
        <p:spPr bwMode="auto">
          <a:xfrm>
            <a:off x="1600200" y="5029200"/>
            <a:ext cx="7018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OPPORTUNISTIC INFECTIONS</a:t>
            </a:r>
          </a:p>
        </p:txBody>
      </p:sp>
    </p:spTree>
    <p:extLst>
      <p:ext uri="{BB962C8B-B14F-4D97-AF65-F5344CB8AC3E}">
        <p14:creationId xmlns:p14="http://schemas.microsoft.com/office/powerpoint/2010/main" val="121320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65" name="Picture 5" descr="aids-oi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7315200" cy="673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457200"/>
            <a:ext cx="5486400" cy="5638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i="1"/>
              <a:t> </a:t>
            </a:r>
            <a:r>
              <a:rPr lang="en-US" i="1">
                <a:solidFill>
                  <a:srgbClr val="FF3399"/>
                </a:solidFill>
              </a:rPr>
              <a:t>“When it began turning up in children and transfusion recipients, that was a turning point in terms of public perception. Up until then it was entirely a gay epidemic, and it was easy for the average person to say 'So what?' Now everyone could relate.“</a:t>
            </a:r>
          </a:p>
          <a:p>
            <a:pPr>
              <a:buFont typeface="Wingdings" pitchFamily="2" charset="2"/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>Harold Jaffe of the CDC for Newsweek</a:t>
            </a:r>
            <a:br>
              <a:rPr lang="en-US"/>
            </a:br>
            <a:endParaRPr lang="en-US"/>
          </a:p>
        </p:txBody>
      </p:sp>
      <p:pic>
        <p:nvPicPr>
          <p:cNvPr id="257035" name="Picture 11" descr="Mart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3081338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22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049338"/>
          </a:xfrm>
        </p:spPr>
        <p:txBody>
          <a:bodyPr/>
          <a:lstStyle/>
          <a:p>
            <a:pPr algn="ctr"/>
            <a:r>
              <a:rPr lang="en-US" sz="3600" b="0" u="sng">
                <a:latin typeface="Maiandra GD" pitchFamily="34" charset="0"/>
              </a:rPr>
              <a:t>AIDS / HIV STATISTICS</a:t>
            </a:r>
            <a:endParaRPr lang="en-US" b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96200" cy="3733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800" b="1">
                <a:latin typeface="Maiandra GD" pitchFamily="34" charset="0"/>
              </a:rPr>
              <a:t>34,300,000</a:t>
            </a:r>
            <a:r>
              <a:rPr lang="en-US" sz="2800">
                <a:latin typeface="Maiandra GD" pitchFamily="34" charset="0"/>
              </a:rPr>
              <a:t> people in the world have HIV/AIDS!</a:t>
            </a:r>
            <a:endParaRPr lang="en-US" sz="3000">
              <a:latin typeface="Maiandra GD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800" b="1">
                <a:latin typeface="Maiandra GD" pitchFamily="34" charset="0"/>
              </a:rPr>
              <a:t>5,400,000</a:t>
            </a:r>
            <a:r>
              <a:rPr lang="en-US" sz="2800">
                <a:latin typeface="Maiandra GD" pitchFamily="34" charset="0"/>
              </a:rPr>
              <a:t> NEW cases occurred worldwide in 2004!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800" b="1">
                <a:latin typeface="Maiandra GD" pitchFamily="34" charset="0"/>
              </a:rPr>
              <a:t>5</a:t>
            </a:r>
            <a:r>
              <a:rPr lang="en-US" sz="2800">
                <a:latin typeface="Maiandra GD" pitchFamily="34" charset="0"/>
              </a:rPr>
              <a:t> young people, aged 15-24, became infected every minute in 2004!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3000" b="1">
                <a:latin typeface="Maiandra GD" pitchFamily="34" charset="0"/>
              </a:rPr>
              <a:t>98%</a:t>
            </a:r>
            <a:r>
              <a:rPr lang="en-US">
                <a:latin typeface="Maiandra GD" pitchFamily="34" charset="0"/>
              </a:rPr>
              <a:t> </a:t>
            </a:r>
            <a:r>
              <a:rPr lang="en-US" sz="3000">
                <a:latin typeface="Maiandra GD" pitchFamily="34" charset="0"/>
              </a:rPr>
              <a:t>of these people </a:t>
            </a:r>
            <a:r>
              <a:rPr lang="en-US" sz="3000" u="sng">
                <a:latin typeface="Maiandra GD" pitchFamily="34" charset="0"/>
              </a:rPr>
              <a:t>will die</a:t>
            </a:r>
            <a:r>
              <a:rPr lang="en-US" sz="3000">
                <a:latin typeface="Maiandra GD" pitchFamily="34" charset="0"/>
              </a:rPr>
              <a:t> from AIDS!</a:t>
            </a:r>
            <a:endParaRPr lang="en-US">
              <a:latin typeface="Maiandra GD" pitchFamily="34" charset="0"/>
            </a:endParaRPr>
          </a:p>
          <a:p>
            <a:endParaRPr lang="en-US"/>
          </a:p>
        </p:txBody>
      </p:sp>
      <p:pic>
        <p:nvPicPr>
          <p:cNvPr id="258052" name="Picture 4" descr="go to: C D C - Divisions of H I V / AIDS Prevention Home Page; logo: H I V / AIDS Preven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265238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820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3170" name="Object 2"/>
          <p:cNvGraphicFramePr>
            <a:graphicFrameLocks noChangeAspect="1"/>
          </p:cNvGraphicFramePr>
          <p:nvPr/>
        </p:nvGraphicFramePr>
        <p:xfrm>
          <a:off x="0" y="36513"/>
          <a:ext cx="9144000" cy="682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3" imgW="7457957" imgH="4515002" progId="Excel.Chart.8">
                  <p:embed/>
                </p:oleObj>
              </mc:Choice>
              <mc:Fallback>
                <p:oleObj name="Chart" r:id="rId3" imgW="7457957" imgH="45150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513"/>
                        <a:ext cx="9144000" cy="682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38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Microsoft Office Excel Chart</vt:lpstr>
      <vt:lpstr>What is HIV and AIDS?</vt:lpstr>
      <vt:lpstr>PowerPoint Presentation</vt:lpstr>
      <vt:lpstr>Human Immunodeficiency Virus</vt:lpstr>
      <vt:lpstr> NOT THE SAME Incubation period  (2 m-10 years)- Still Spread? AIDS=“full-blown” HIV Virus  T-Cell Count (&lt;200)</vt:lpstr>
      <vt:lpstr>HOW DOES HIV CAUSE DISEASE?</vt:lpstr>
      <vt:lpstr>PowerPoint Presentation</vt:lpstr>
      <vt:lpstr>PowerPoint Presentation</vt:lpstr>
      <vt:lpstr>AIDS / HIV STATISTICS</vt:lpstr>
      <vt:lpstr>PowerPoint Presentation</vt:lpstr>
      <vt:lpstr>HOW YOU CAN GET HIV</vt:lpstr>
      <vt:lpstr>How You DO NOT Get HIV</vt:lpstr>
      <vt:lpstr>PREVENTION STRAGETIES</vt:lpstr>
      <vt:lpstr>Essential Questions</vt:lpstr>
      <vt:lpstr>STI Review Activity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HIV and AIDS?</dc:title>
  <dc:creator>flashi78</dc:creator>
  <cp:lastModifiedBy>flashi78</cp:lastModifiedBy>
  <cp:revision>1</cp:revision>
  <dcterms:created xsi:type="dcterms:W3CDTF">2013-12-29T16:46:07Z</dcterms:created>
  <dcterms:modified xsi:type="dcterms:W3CDTF">2013-12-29T16:46:57Z</dcterms:modified>
</cp:coreProperties>
</file>